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22"/>
  </p:handoutMasterIdLst>
  <p:sldIdLst>
    <p:sldId id="256" r:id="rId3"/>
    <p:sldId id="259" r:id="rId4"/>
    <p:sldId id="257" r:id="rId5"/>
    <p:sldId id="264" r:id="rId6"/>
    <p:sldId id="265" r:id="rId7"/>
    <p:sldId id="260" r:id="rId8"/>
    <p:sldId id="272" r:id="rId9"/>
    <p:sldId id="277" r:id="rId10"/>
    <p:sldId id="270" r:id="rId11"/>
    <p:sldId id="271" r:id="rId12"/>
    <p:sldId id="274" r:id="rId13"/>
    <p:sldId id="273" r:id="rId14"/>
    <p:sldId id="276" r:id="rId15"/>
    <p:sldId id="262" r:id="rId16"/>
    <p:sldId id="278" r:id="rId17"/>
    <p:sldId id="279" r:id="rId18"/>
    <p:sldId id="268" r:id="rId19"/>
    <p:sldId id="266" r:id="rId20"/>
    <p:sldId id="267" r:id="rId21"/>
  </p:sldIdLst>
  <p:sldSz cx="9144000" cy="6858000" type="screen4x3"/>
  <p:notesSz cx="6797675" cy="9775825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43C30-6318-4422-8174-3043E24E497C}" type="datetimeFigureOut">
              <a:rPr lang="es-PE" smtClean="0"/>
              <a:t>23/05/2011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285288"/>
            <a:ext cx="294640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285288"/>
            <a:ext cx="294640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C8CAC-6CFB-4EE2-8639-1F5E1A83713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56880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4D7E-1FAD-4BA5-8B68-20FC274734B5}" type="datetimeFigureOut">
              <a:rPr lang="es-PE" smtClean="0"/>
              <a:t>23/05/2011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F1DB-98B3-4DDB-ADDA-00EAA1EE194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073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4D7E-1FAD-4BA5-8B68-20FC274734B5}" type="datetimeFigureOut">
              <a:rPr lang="es-PE" smtClean="0"/>
              <a:t>23/05/2011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F1DB-98B3-4DDB-ADDA-00EAA1EE194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361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4D7E-1FAD-4BA5-8B68-20FC274734B5}" type="datetimeFigureOut">
              <a:rPr lang="es-PE" smtClean="0"/>
              <a:t>23/05/2011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F1DB-98B3-4DDB-ADDA-00EAA1EE194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3302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A27E-7740-4724-BD33-3B55B2FED6E9}" type="datetimeFigureOut">
              <a:rPr lang="es-PE" smtClean="0"/>
              <a:t>23/05/2011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1F5C-80A1-4BA2-AC98-3BF4B6148D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1753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A27E-7740-4724-BD33-3B55B2FED6E9}" type="datetimeFigureOut">
              <a:rPr lang="es-PE" smtClean="0"/>
              <a:t>23/05/2011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1F5C-80A1-4BA2-AC98-3BF4B6148D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986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A27E-7740-4724-BD33-3B55B2FED6E9}" type="datetimeFigureOut">
              <a:rPr lang="es-PE" smtClean="0"/>
              <a:t>23/05/2011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1F5C-80A1-4BA2-AC98-3BF4B6148D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4372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A27E-7740-4724-BD33-3B55B2FED6E9}" type="datetimeFigureOut">
              <a:rPr lang="es-PE" smtClean="0"/>
              <a:t>23/05/2011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1F5C-80A1-4BA2-AC98-3BF4B6148D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5024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A27E-7740-4724-BD33-3B55B2FED6E9}" type="datetimeFigureOut">
              <a:rPr lang="es-PE" smtClean="0"/>
              <a:t>23/05/2011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1F5C-80A1-4BA2-AC98-3BF4B6148D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570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A27E-7740-4724-BD33-3B55B2FED6E9}" type="datetimeFigureOut">
              <a:rPr lang="es-PE" smtClean="0"/>
              <a:t>23/05/2011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1F5C-80A1-4BA2-AC98-3BF4B6148D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84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A27E-7740-4724-BD33-3B55B2FED6E9}" type="datetimeFigureOut">
              <a:rPr lang="es-PE" smtClean="0"/>
              <a:t>23/05/2011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1F5C-80A1-4BA2-AC98-3BF4B6148D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1050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A27E-7740-4724-BD33-3B55B2FED6E9}" type="datetimeFigureOut">
              <a:rPr lang="es-PE" smtClean="0"/>
              <a:t>23/05/2011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1F5C-80A1-4BA2-AC98-3BF4B6148D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6773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4D7E-1FAD-4BA5-8B68-20FC274734B5}" type="datetimeFigureOut">
              <a:rPr lang="es-PE" smtClean="0"/>
              <a:t>23/05/2011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F1DB-98B3-4DDB-ADDA-00EAA1EE194D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Picture 2" descr="logofina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6443041"/>
            <a:ext cx="2381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28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A27E-7740-4724-BD33-3B55B2FED6E9}" type="datetimeFigureOut">
              <a:rPr lang="es-PE" smtClean="0"/>
              <a:t>23/05/2011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1F5C-80A1-4BA2-AC98-3BF4B6148D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5155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A27E-7740-4724-BD33-3B55B2FED6E9}" type="datetimeFigureOut">
              <a:rPr lang="es-PE" smtClean="0"/>
              <a:t>23/05/2011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1F5C-80A1-4BA2-AC98-3BF4B6148D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307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A27E-7740-4724-BD33-3B55B2FED6E9}" type="datetimeFigureOut">
              <a:rPr lang="es-PE" smtClean="0"/>
              <a:t>23/05/2011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1F5C-80A1-4BA2-AC98-3BF4B6148D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381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4D7E-1FAD-4BA5-8B68-20FC274734B5}" type="datetimeFigureOut">
              <a:rPr lang="es-PE" smtClean="0"/>
              <a:t>23/05/2011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F1DB-98B3-4DDB-ADDA-00EAA1EE194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6631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4D7E-1FAD-4BA5-8B68-20FC274734B5}" type="datetimeFigureOut">
              <a:rPr lang="es-PE" smtClean="0"/>
              <a:t>23/05/2011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F1DB-98B3-4DDB-ADDA-00EAA1EE194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33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4D7E-1FAD-4BA5-8B68-20FC274734B5}" type="datetimeFigureOut">
              <a:rPr lang="es-PE" smtClean="0"/>
              <a:t>23/05/2011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F1DB-98B3-4DDB-ADDA-00EAA1EE194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8670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4D7E-1FAD-4BA5-8B68-20FC274734B5}" type="datetimeFigureOut">
              <a:rPr lang="es-PE" smtClean="0"/>
              <a:t>23/05/2011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F1DB-98B3-4DDB-ADDA-00EAA1EE194D}" type="slidenum">
              <a:rPr lang="es-PE" smtClean="0"/>
              <a:t>‹Nº›</a:t>
            </a:fld>
            <a:endParaRPr lang="es-PE"/>
          </a:p>
        </p:txBody>
      </p:sp>
      <p:pic>
        <p:nvPicPr>
          <p:cNvPr id="6" name="Picture 2" descr="logofina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6443041"/>
            <a:ext cx="2381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26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logofina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6443041"/>
            <a:ext cx="2381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58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4D7E-1FAD-4BA5-8B68-20FC274734B5}" type="datetimeFigureOut">
              <a:rPr lang="es-PE" smtClean="0"/>
              <a:t>23/05/2011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F1DB-98B3-4DDB-ADDA-00EAA1EE194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092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4D7E-1FAD-4BA5-8B68-20FC274734B5}" type="datetimeFigureOut">
              <a:rPr lang="es-PE" smtClean="0"/>
              <a:t>23/05/2011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F1DB-98B3-4DDB-ADDA-00EAA1EE194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786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04D7E-1FAD-4BA5-8B68-20FC274734B5}" type="datetimeFigureOut">
              <a:rPr lang="es-PE" smtClean="0"/>
              <a:t>23/05/2011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DF1DB-98B3-4DDB-ADDA-00EAA1EE194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0280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7A27E-7740-4724-BD33-3B55B2FED6E9}" type="datetimeFigureOut">
              <a:rPr lang="es-PE" smtClean="0"/>
              <a:t>23/05/2011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01F5C-80A1-4BA2-AC98-3BF4B6148D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6389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524750" cy="564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854129" y="4941168"/>
            <a:ext cx="747153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Tránsito e impacto en la </a:t>
            </a:r>
            <a:r>
              <a:rPr lang="es-ES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economía</a:t>
            </a:r>
          </a:p>
          <a:p>
            <a:pPr algn="ctr"/>
            <a:r>
              <a:rPr lang="es-E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Gladys Triveño</a:t>
            </a:r>
            <a:endParaRPr lang="es-PE" sz="24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5" y="6164263"/>
            <a:ext cx="91757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02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1 Imagen" descr="11-12-09_11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059112" y="1700808"/>
            <a:ext cx="3889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P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¿Por qué 45 Km/h?</a:t>
            </a:r>
          </a:p>
        </p:txBody>
      </p:sp>
    </p:spTree>
    <p:extLst>
      <p:ext uri="{BB962C8B-B14F-4D97-AF65-F5344CB8AC3E}">
        <p14:creationId xmlns:p14="http://schemas.microsoft.com/office/powerpoint/2010/main" val="253354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1 Imagen" descr="21-12-09_095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09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Picture 5" descr="DSC037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-26988"/>
            <a:ext cx="8715375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32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5 Imagen" descr="29-05-10_16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2 CuadroTexto"/>
          <p:cNvSpPr txBox="1">
            <a:spLocks noChangeArrowheads="1"/>
          </p:cNvSpPr>
          <p:nvPr/>
        </p:nvSpPr>
        <p:spPr bwMode="auto">
          <a:xfrm>
            <a:off x="5292725" y="4941888"/>
            <a:ext cx="381635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P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acuerdo … pero tiene un obstáculo y luego tierra.</a:t>
            </a:r>
          </a:p>
          <a:p>
            <a:pPr>
              <a:defRPr/>
            </a:pPr>
            <a:r>
              <a:rPr lang="es-P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¿Por ahí cruzo?</a:t>
            </a:r>
          </a:p>
        </p:txBody>
      </p:sp>
      <p:sp>
        <p:nvSpPr>
          <p:cNvPr id="4" name="3 Elipse"/>
          <p:cNvSpPr/>
          <p:nvPr/>
        </p:nvSpPr>
        <p:spPr>
          <a:xfrm>
            <a:off x="2771775" y="2924175"/>
            <a:ext cx="1295400" cy="187325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cxnSp>
        <p:nvCxnSpPr>
          <p:cNvPr id="6" name="5 Conector recto de flecha"/>
          <p:cNvCxnSpPr/>
          <p:nvPr/>
        </p:nvCxnSpPr>
        <p:spPr>
          <a:xfrm rot="10800000">
            <a:off x="4067175" y="4437063"/>
            <a:ext cx="1296988" cy="93662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239977"/>
      </p:ext>
    </p:extLst>
  </p:cSld>
  <p:clrMapOvr>
    <a:masterClrMapping/>
  </p:clrMapOvr>
  <p:transition advTm="13094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 smtClean="0">
                <a:solidFill>
                  <a:schemeClr val="accent3">
                    <a:lumMod val="75000"/>
                  </a:schemeClr>
                </a:solidFill>
              </a:rPr>
              <a:t>Los cuellos de botella</a:t>
            </a:r>
            <a:endParaRPr lang="es-PE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s-PE" sz="2000" dirty="0">
                <a:latin typeface="Calibri" pitchFamily="34" charset="0"/>
              </a:rPr>
              <a:t>Los cuellos de botella son las distorsiones que se generan como resultado de las señales que damos y leemos mal o bien. Cada cuello de botella tiene una historia detrás y tiene distintos orígenes.</a:t>
            </a:r>
          </a:p>
          <a:p>
            <a:pPr marL="0" indent="0" algn="just">
              <a:buNone/>
            </a:pPr>
            <a:endParaRPr lang="es-ES" sz="2000" dirty="0" smtClean="0"/>
          </a:p>
          <a:p>
            <a:pPr marL="0" indent="0" algn="just">
              <a:buNone/>
            </a:pPr>
            <a:r>
              <a:rPr lang="es-ES" sz="2000" dirty="0" smtClean="0"/>
              <a:t>Cuando </a:t>
            </a:r>
            <a:r>
              <a:rPr lang="es-ES" sz="2000" dirty="0"/>
              <a:t>lo que ocurre en la calle no refleja lo que dice la ley; o, la infraestructura altera la reacción de los conductores en la vía; es decir, cuando no hay coincidencias que reflejen una concordancia entre las señales y las voluntades de cumplir con ellas, se produce un malestar generalizado que induce a la gente a actuar solo pensando en sus intereses propios y sin considerar que sus acciones afectan al resto</a:t>
            </a:r>
            <a:r>
              <a:rPr lang="es-ES" sz="2000" dirty="0" smtClean="0"/>
              <a:t>.</a:t>
            </a:r>
          </a:p>
          <a:p>
            <a:pPr marL="0" indent="0" algn="just">
              <a:buNone/>
            </a:pPr>
            <a:endParaRPr lang="es-ES" sz="2000" dirty="0"/>
          </a:p>
          <a:p>
            <a:pPr marL="0" indent="0" algn="ctr">
              <a:buNone/>
            </a:pPr>
            <a:r>
              <a:rPr lang="es-ES" sz="4400" b="1" dirty="0" smtClean="0">
                <a:solidFill>
                  <a:schemeClr val="accent3">
                    <a:lumMod val="75000"/>
                  </a:schemeClr>
                </a:solidFill>
              </a:rPr>
              <a:t>NADIE GANA</a:t>
            </a:r>
            <a:endParaRPr lang="es-PE" sz="44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364834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</a:rPr>
              <a:t>Cuello de botella 2 congestión:</a:t>
            </a:r>
            <a:endParaRPr lang="es-PE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</a:rPr>
              <a:t>El impacto vial de obras de infraestructura no vial:</a:t>
            </a:r>
          </a:p>
          <a:p>
            <a:r>
              <a:rPr lang="es-ES" sz="2000" dirty="0" smtClean="0"/>
              <a:t>Falta de auditorías viales en la etapa del diseño y construcción de obras no viales.</a:t>
            </a:r>
          </a:p>
          <a:p>
            <a:r>
              <a:rPr lang="es-ES" sz="2000" dirty="0" smtClean="0"/>
              <a:t>Falta de responsabilidad o de acción de las autoridades</a:t>
            </a:r>
          </a:p>
          <a:p>
            <a:r>
              <a:rPr lang="es-ES" sz="2000" dirty="0" smtClean="0"/>
              <a:t>Falta de respuesta de la ciudadanía y falta de medios donde puedan ser escuchados.</a:t>
            </a:r>
          </a:p>
          <a:p>
            <a:r>
              <a:rPr lang="es-ES" sz="2000" dirty="0" smtClean="0"/>
              <a:t>Falta de responsabilidad de las empresas encargadas de las obras no viales</a:t>
            </a:r>
          </a:p>
          <a:p>
            <a:r>
              <a:rPr lang="es-ES" sz="2000" dirty="0" smtClean="0"/>
              <a:t>Falta de un sistema que controle el flujo de vehículos pesados en zonas urbanas.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226301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</a:rPr>
              <a:t>Cuello de botella 7 congestión:</a:t>
            </a:r>
            <a:endParaRPr lang="es-PE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</a:rPr>
              <a:t>Falta de planificación en mantenimiento y construcción de vías y la colocación de rejas de seguridad en vías públicas:</a:t>
            </a:r>
          </a:p>
          <a:p>
            <a:r>
              <a:rPr lang="es-ES" sz="2000" dirty="0" smtClean="0"/>
              <a:t>Falta de planificación en las obras (mantenimiento vial): periodo de duración, horarios de trabajo, señalización, etc.</a:t>
            </a:r>
          </a:p>
          <a:p>
            <a:r>
              <a:rPr lang="es-ES" sz="2000" dirty="0" smtClean="0"/>
              <a:t>Falta de visión integral del sistema: no se sabe qué privilegiar, la pista o la berma contradiciendo el principio de movilidad urbana.</a:t>
            </a:r>
          </a:p>
          <a:p>
            <a:r>
              <a:rPr lang="es-ES" sz="2000" dirty="0" smtClean="0"/>
              <a:t>Falta de sanción a ciudadanos que se apoderan del espacio público (rejas). Hasta la fecha nadie ha sido sancionado en función del DS 034-2008 MTC.</a:t>
            </a:r>
          </a:p>
          <a:p>
            <a:r>
              <a:rPr lang="es-ES" sz="2000" dirty="0" smtClean="0"/>
              <a:t>Comportamiento irresponsable de los conductores: conductor que se abre paso para evadir una obra, pero infringiendo el tránsito.</a:t>
            </a:r>
          </a:p>
        </p:txBody>
      </p:sp>
    </p:spTree>
    <p:extLst>
      <p:ext uri="{BB962C8B-B14F-4D97-AF65-F5344CB8AC3E}">
        <p14:creationId xmlns:p14="http://schemas.microsoft.com/office/powerpoint/2010/main" val="263696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4213" y="908843"/>
            <a:ext cx="7993062" cy="1008063"/>
          </a:xfrm>
          <a:prstGeom prst="rect">
            <a:avLst/>
          </a:prstGeom>
        </p:spPr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spc="-150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Arial" pitchFamily="34" charset="0"/>
              </a:rPr>
              <a:t>Como consecuencia de ello, nadie respeta </a:t>
            </a:r>
            <a:r>
              <a:rPr lang="es-ES" sz="4000" spc="-150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Arial" pitchFamily="34" charset="0"/>
              </a:rPr>
              <a:t>la </a:t>
            </a:r>
            <a:r>
              <a:rPr lang="es-ES" sz="4000" spc="-150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Arial" pitchFamily="34" charset="0"/>
              </a:rPr>
              <a:t> prioridad correcta en las vías </a:t>
            </a:r>
            <a:r>
              <a:rPr lang="es-ES" sz="4000" spc="-150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Arial" pitchFamily="34" charset="0"/>
              </a:rPr>
              <a:t>…</a:t>
            </a:r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366378"/>
              </p:ext>
            </p:extLst>
          </p:nvPr>
        </p:nvGraphicFramePr>
        <p:xfrm>
          <a:off x="2123728" y="2204864"/>
          <a:ext cx="6051550" cy="336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Hoja de cálculo" r:id="rId3" imgW="1714613" imgH="1237343" progId="Excel.Sheet.8">
                  <p:embed/>
                </p:oleObj>
              </mc:Choice>
              <mc:Fallback>
                <p:oleObj name="Hoja de cálculo" r:id="rId3" imgW="1714613" imgH="1237343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2204864"/>
                        <a:ext cx="6051550" cy="3367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1042988" y="2420119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sz="2400" b="1" dirty="0">
                <a:latin typeface="+mj-lt"/>
              </a:rPr>
              <a:t>1ro.</a:t>
            </a:r>
            <a:endParaRPr lang="es-ES" sz="2400" b="1" dirty="0">
              <a:latin typeface="+mj-lt"/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1042988" y="3285307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sz="2400" b="1">
                <a:latin typeface="+mj-lt"/>
              </a:rPr>
              <a:t>2do.</a:t>
            </a:r>
            <a:endParaRPr lang="es-ES" sz="2400" b="1">
              <a:latin typeface="+mj-lt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1042988" y="4077469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sz="2400" b="1">
                <a:latin typeface="+mj-lt"/>
              </a:rPr>
              <a:t>3ro.</a:t>
            </a:r>
            <a:endParaRPr lang="es-ES" sz="2400" b="1">
              <a:latin typeface="+mj-lt"/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1042988" y="4869632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sz="2400" b="1">
                <a:latin typeface="+mj-lt"/>
              </a:rPr>
              <a:t>4to.</a:t>
            </a:r>
            <a:endParaRPr lang="es-ES" sz="2400" b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090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 smtClean="0">
                <a:solidFill>
                  <a:schemeClr val="accent3">
                    <a:lumMod val="75000"/>
                  </a:schemeClr>
                </a:solidFill>
              </a:rPr>
              <a:t>Las solución</a:t>
            </a:r>
            <a:endParaRPr lang="es-PE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Tx/>
              <a:buAutoNum type="arabicPeriod"/>
            </a:pPr>
            <a:r>
              <a:rPr lang="es-PE" dirty="0"/>
              <a:t>Cambiar las "señales" que hoy forman cuellos de botella que determinan el comportamiento de los peruanos en las pistas.</a:t>
            </a:r>
          </a:p>
          <a:p>
            <a:pPr>
              <a:buFontTx/>
              <a:buAutoNum type="arabicPeriod"/>
            </a:pPr>
            <a:endParaRPr lang="es-PE" dirty="0"/>
          </a:p>
          <a:p>
            <a:pPr>
              <a:buFontTx/>
              <a:buAutoNum type="arabicPeriod"/>
            </a:pPr>
            <a:r>
              <a:rPr lang="es-PE" dirty="0"/>
              <a:t>Aplicar soluciones sistemáticas y multidisciplinarias: Las soluciones aisladas (por ejemplo, “solo mano dura”, “solo campañas de comunicación”) están condenadas al fracaso porque no desenredan el cuello de botella creado.</a:t>
            </a:r>
          </a:p>
          <a:p>
            <a:pPr>
              <a:buFontTx/>
              <a:buAutoNum type="arabicPeriod"/>
            </a:pPr>
            <a:endParaRPr lang="es-PE" dirty="0"/>
          </a:p>
          <a:p>
            <a:pPr>
              <a:buFontTx/>
              <a:buAutoNum type="arabicPeriod"/>
            </a:pPr>
            <a:r>
              <a:rPr lang="es-PE" dirty="0"/>
              <a:t>Promover una acción coordinada público-privada para generar el cambio, porque  las “señales” que generan los “cuellos de botella” están asociadas a múltiples actores.</a:t>
            </a:r>
          </a:p>
          <a:p>
            <a:pPr>
              <a:buFontTx/>
              <a:buAutoNum type="arabicPeriod"/>
            </a:pPr>
            <a:endParaRPr lang="es-PE" dirty="0"/>
          </a:p>
          <a:p>
            <a:pPr>
              <a:buFontTx/>
              <a:buAutoNum type="arabicPeriod"/>
            </a:pPr>
            <a:r>
              <a:rPr lang="es-PE" dirty="0"/>
              <a:t>Priorizar de forma adecuada las primeras acciones para generar el “momento del cambio” a través de medidas concretas que produzcan un choque de expectativas. </a:t>
            </a:r>
            <a:endParaRPr lang="en-US" dirty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6614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 smtClean="0">
                <a:solidFill>
                  <a:schemeClr val="accent3">
                    <a:lumMod val="75000"/>
                  </a:schemeClr>
                </a:solidFill>
              </a:rPr>
              <a:t>Las solución</a:t>
            </a:r>
            <a:endParaRPr lang="es-PE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ct val="50000"/>
              </a:spcBef>
              <a:buFontTx/>
              <a:buAutoNum type="arabicPeriod" startAt="5"/>
            </a:pPr>
            <a:r>
              <a:rPr lang="es-PE" sz="2000" dirty="0"/>
              <a:t>Contar con el liderazgo “político” para garantizar una ejecución exitosa, especialmente en lo concerniente a la administración de expectativas y a la interacción con los </a:t>
            </a:r>
            <a:r>
              <a:rPr lang="es-PE" sz="2000" i="1" dirty="0" err="1"/>
              <a:t>stakeholders</a:t>
            </a:r>
            <a:r>
              <a:rPr lang="es-PE" sz="2000" dirty="0"/>
              <a:t> más importantes del sistema. </a:t>
            </a:r>
          </a:p>
          <a:p>
            <a:pPr algn="just">
              <a:spcBef>
                <a:spcPct val="50000"/>
              </a:spcBef>
              <a:buFontTx/>
              <a:buAutoNum type="arabicPeriod" startAt="5"/>
            </a:pPr>
            <a:r>
              <a:rPr lang="es-PE" sz="2000" dirty="0"/>
              <a:t>Cautelar que la priorización de acciones no pierda de vista la necesidad de abordar los problemas desde la perspectiva de los “cuellos de botella” identificados. </a:t>
            </a:r>
          </a:p>
          <a:p>
            <a:endParaRPr lang="es-PE" sz="2000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585533" y="3861048"/>
            <a:ext cx="628678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s-PE" sz="2000" b="1" dirty="0">
                <a:solidFill>
                  <a:schemeClr val="accent3">
                    <a:lumMod val="75000"/>
                  </a:schemeClr>
                </a:solidFill>
              </a:rPr>
              <a:t>Existen 22 cuellos de botella (82 problemas) </a:t>
            </a:r>
          </a:p>
          <a:p>
            <a:pPr algn="r"/>
            <a:r>
              <a:rPr lang="es-PE" sz="2000" b="1" dirty="0">
                <a:solidFill>
                  <a:schemeClr val="accent3">
                    <a:lumMod val="75000"/>
                  </a:schemeClr>
                </a:solidFill>
              </a:rPr>
              <a:t>que podrían ser resueltos</a:t>
            </a:r>
          </a:p>
          <a:p>
            <a:pPr algn="r"/>
            <a:r>
              <a:rPr lang="es-PE" sz="2000" b="1" dirty="0">
                <a:solidFill>
                  <a:schemeClr val="accent3">
                    <a:lumMod val="75000"/>
                  </a:schemeClr>
                </a:solidFill>
              </a:rPr>
              <a:t> y que permitirían abordar el problema de forma integral.</a:t>
            </a: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743" y="5013176"/>
            <a:ext cx="91757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30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6672"/>
            <a:ext cx="3368826" cy="504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Z:\2010\Tránsito 2010\Fotos\PIRAMIDEAUTOSSANCHEZ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79" y="2424838"/>
            <a:ext cx="4649093" cy="309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27584" y="476672"/>
            <a:ext cx="3960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accent3">
                    <a:lumMod val="75000"/>
                  </a:schemeClr>
                </a:solidFill>
              </a:rPr>
              <a:t>Los grandes problemas de tránsito</a:t>
            </a:r>
            <a:endParaRPr lang="es-PE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115616" y="587727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La inseguridad</a:t>
            </a:r>
            <a:endParaRPr lang="es-PE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364088" y="587727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La congestión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69977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</a:rPr>
              <a:t>Los problemas asociados al tránsito tienen un alto costo</a:t>
            </a:r>
            <a:endParaRPr lang="es-PE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Horas </a:t>
            </a:r>
            <a:r>
              <a:rPr lang="es-ES" sz="2000" dirty="0"/>
              <a:t>destinadas a trasladarse de un lugar a otro como consecuencia de la congestión de las </a:t>
            </a:r>
            <a:r>
              <a:rPr lang="es-ES" sz="2000" dirty="0" smtClean="0"/>
              <a:t>vías, contaminación, enfermedades asociadas a ésta, así </a:t>
            </a:r>
            <a:r>
              <a:rPr lang="es-ES" sz="2000" dirty="0"/>
              <a:t>como </a:t>
            </a:r>
            <a:r>
              <a:rPr lang="es-ES" sz="2000" dirty="0" smtClean="0"/>
              <a:t>la pérdida de vidas humanas, </a:t>
            </a:r>
            <a:r>
              <a:rPr lang="es-ES" sz="2000" dirty="0"/>
              <a:t>que superan anualmente las tres mil víctimas</a:t>
            </a:r>
            <a:r>
              <a:rPr lang="es-ES" sz="2000" dirty="0" smtClean="0"/>
              <a:t>.</a:t>
            </a:r>
          </a:p>
          <a:p>
            <a:endParaRPr lang="es-PE" sz="2000" dirty="0"/>
          </a:p>
          <a:p>
            <a:r>
              <a:rPr lang="es-ES" sz="2000" dirty="0"/>
              <a:t>De acuerdo a la Organización Panamericana de la Salud </a:t>
            </a:r>
            <a:r>
              <a:rPr lang="es-ES" sz="2000" dirty="0" smtClean="0"/>
              <a:t>en </a:t>
            </a:r>
            <a:r>
              <a:rPr lang="es-ES" sz="2000" dirty="0"/>
              <a:t>2020, los accidentes de tránsito se constituirán en la tercera causa de muerte y discapacidad, siendo equiparable a las muertes por sida, malaria y tuberculosis.</a:t>
            </a:r>
            <a:endParaRPr lang="es-PE" sz="2000" dirty="0"/>
          </a:p>
          <a:p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210459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</a:rPr>
              <a:t>Estimación del costo</a:t>
            </a:r>
            <a:endParaRPr lang="es-PE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870202" cy="42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05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 smtClean="0">
                <a:solidFill>
                  <a:schemeClr val="accent3">
                    <a:lumMod val="75000"/>
                  </a:schemeClr>
                </a:solidFill>
              </a:rPr>
              <a:t>El problema</a:t>
            </a:r>
            <a:endParaRPr lang="es-PE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1863"/>
            <a:ext cx="4764246" cy="1515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717032"/>
            <a:ext cx="1331107" cy="54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395984" y="4019798"/>
            <a:ext cx="351472" cy="241414"/>
          </a:xfrm>
          <a:prstGeom prst="ellipse">
            <a:avLst/>
          </a:prstGeom>
          <a:noFill/>
          <a:ln w="28575" algn="ctr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1070645" y="3772397"/>
            <a:ext cx="351473" cy="241413"/>
          </a:xfrm>
          <a:prstGeom prst="ellipse">
            <a:avLst/>
          </a:prstGeom>
          <a:noFill/>
          <a:ln w="28575" algn="ctr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pic>
        <p:nvPicPr>
          <p:cNvPr id="10" name="Picture 3" descr="juego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44" y="1865722"/>
            <a:ext cx="3809044" cy="237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2 Marcador de contenido"/>
          <p:cNvSpPr txBox="1">
            <a:spLocks/>
          </p:cNvSpPr>
          <p:nvPr/>
        </p:nvSpPr>
        <p:spPr>
          <a:xfrm>
            <a:off x="457200" y="4696544"/>
            <a:ext cx="8229600" cy="132474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" sz="2000" smtClean="0"/>
              <a:t>Las interferencias en las señales de información son las que determinan que se produzcan en la circulación algunas incompatibilidades de expectativas entre la ley y el orden, y como consecuencia de ello, que surjan problemas de cooperación y coordinación en la vía.</a:t>
            </a:r>
            <a:endParaRPr lang="es-PE" sz="2000" smtClean="0"/>
          </a:p>
          <a:p>
            <a:pPr marL="0" indent="0">
              <a:buFont typeface="Arial" pitchFamily="34" charset="0"/>
              <a:buNone/>
            </a:pP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86239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 smtClean="0">
                <a:solidFill>
                  <a:schemeClr val="accent3">
                    <a:lumMod val="75000"/>
                  </a:schemeClr>
                </a:solidFill>
              </a:rPr>
              <a:t>Las señales de información</a:t>
            </a:r>
            <a:endParaRPr lang="es-PE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dirty="0" smtClean="0"/>
              <a:t>En </a:t>
            </a:r>
            <a:r>
              <a:rPr lang="es-ES" sz="2000" dirty="0"/>
              <a:t>el sistema de circulación existen tres mecanismos de generación de señales de información</a:t>
            </a:r>
            <a:r>
              <a:rPr lang="es-ES" sz="2000" dirty="0" smtClean="0"/>
              <a:t>.</a:t>
            </a:r>
          </a:p>
          <a:p>
            <a:pPr marL="0" indent="0">
              <a:buNone/>
            </a:pPr>
            <a:endParaRPr lang="es-PE" sz="2000" dirty="0"/>
          </a:p>
          <a:p>
            <a:pPr marL="457200" lvl="0" indent="-457200">
              <a:buFont typeface="+mj-lt"/>
              <a:buAutoNum type="arabicPeriod"/>
            </a:pPr>
            <a:r>
              <a:rPr lang="es-ES" sz="2000" dirty="0"/>
              <a:t>La normativa (la ley, sus reglamentos y normas correspondientes para la inversión en la vía misma, para la resolución de conflictos, de otros sectores productivos que también hacen uso del espacio común),</a:t>
            </a:r>
            <a:endParaRPr lang="es-PE" sz="2000" dirty="0"/>
          </a:p>
          <a:p>
            <a:pPr marL="457200" lvl="0" indent="-457200">
              <a:buFont typeface="+mj-lt"/>
              <a:buAutoNum type="arabicPeriod"/>
            </a:pPr>
            <a:r>
              <a:rPr lang="es-ES" sz="2000" dirty="0"/>
              <a:t>El comportamiento (acciones y reacciones en la vía), </a:t>
            </a:r>
            <a:endParaRPr lang="es-PE" sz="2000" dirty="0"/>
          </a:p>
          <a:p>
            <a:pPr marL="457200" lvl="0" indent="-457200">
              <a:buFont typeface="+mj-lt"/>
              <a:buAutoNum type="arabicPeriod"/>
            </a:pPr>
            <a:r>
              <a:rPr lang="es-ES" sz="2000" dirty="0"/>
              <a:t>La infraestructura (gestión administrativa, inversiones públicas y privadas)</a:t>
            </a:r>
            <a:endParaRPr lang="es-PE" sz="2000" dirty="0"/>
          </a:p>
          <a:p>
            <a:pPr marL="0" indent="0">
              <a:buNone/>
            </a:pP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325829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P8120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6357938" cy="692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5 CuadroTexto"/>
          <p:cNvSpPr txBox="1">
            <a:spLocks noChangeArrowheads="1"/>
          </p:cNvSpPr>
          <p:nvPr/>
        </p:nvSpPr>
        <p:spPr bwMode="auto">
          <a:xfrm>
            <a:off x="6429375" y="4929188"/>
            <a:ext cx="27146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latin typeface="Calibri" charset="0"/>
              </a:rPr>
              <a:t>No </a:t>
            </a:r>
            <a:r>
              <a:rPr lang="en-US" dirty="0">
                <a:latin typeface="Calibri" charset="0"/>
              </a:rPr>
              <a:t>se </a:t>
            </a:r>
            <a:r>
              <a:rPr lang="en-US" dirty="0" err="1">
                <a:latin typeface="Calibri" charset="0"/>
              </a:rPr>
              <a:t>toma</a:t>
            </a:r>
            <a:r>
              <a:rPr lang="en-US" dirty="0">
                <a:latin typeface="Calibri" charset="0"/>
              </a:rPr>
              <a:t> en </a:t>
            </a:r>
            <a:r>
              <a:rPr lang="en-US" dirty="0" err="1">
                <a:latin typeface="Calibri" charset="0"/>
              </a:rPr>
              <a:t>cuenta</a:t>
            </a:r>
            <a:r>
              <a:rPr lang="en-US" dirty="0">
                <a:latin typeface="Calibri" charset="0"/>
              </a:rPr>
              <a:t> al </a:t>
            </a:r>
            <a:r>
              <a:rPr lang="en-US" dirty="0" err="1">
                <a:latin typeface="Calibri" charset="0"/>
              </a:rPr>
              <a:t>peatón</a:t>
            </a:r>
            <a:r>
              <a:rPr lang="en-US" dirty="0">
                <a:latin typeface="Calibri" charset="0"/>
              </a:rPr>
              <a:t>. </a:t>
            </a:r>
            <a:r>
              <a:rPr lang="en-US" dirty="0" err="1">
                <a:latin typeface="Calibri" charset="0"/>
              </a:rPr>
              <a:t>Que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pase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por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donde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pueda</a:t>
            </a:r>
            <a:r>
              <a:rPr lang="en-US" dirty="0">
                <a:latin typeface="Calibri" charset="0"/>
              </a:rPr>
              <a:t>. Se le </a:t>
            </a:r>
            <a:r>
              <a:rPr lang="en-US" dirty="0" err="1">
                <a:latin typeface="Calibri" charset="0"/>
              </a:rPr>
              <a:t>bloquea</a:t>
            </a:r>
            <a:r>
              <a:rPr lang="en-US" dirty="0">
                <a:latin typeface="Calibri" charset="0"/>
              </a:rPr>
              <a:t> el </a:t>
            </a:r>
            <a:r>
              <a:rPr lang="en-US" dirty="0" err="1">
                <a:latin typeface="Calibri" charset="0"/>
              </a:rPr>
              <a:t>paso</a:t>
            </a:r>
            <a:r>
              <a:rPr lang="en-US" dirty="0">
                <a:latin typeface="Calibri" charset="0"/>
              </a:rPr>
              <a:t>.</a:t>
            </a:r>
          </a:p>
        </p:txBody>
      </p:sp>
      <p:sp>
        <p:nvSpPr>
          <p:cNvPr id="4" name="3 Elipse"/>
          <p:cNvSpPr/>
          <p:nvPr/>
        </p:nvSpPr>
        <p:spPr>
          <a:xfrm>
            <a:off x="4067175" y="4365625"/>
            <a:ext cx="2376488" cy="2303463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07241392"/>
      </p:ext>
    </p:extLst>
  </p:cSld>
  <p:clrMapOvr>
    <a:masterClrMapping/>
  </p:clrMapOvr>
  <p:transition advTm="690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Z:\2010\Tránsito 2010\Fotos\Fotos Web\Imagen 0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 CuadroTexto"/>
          <p:cNvSpPr txBox="1">
            <a:spLocks noChangeArrowheads="1"/>
          </p:cNvSpPr>
          <p:nvPr/>
        </p:nvSpPr>
        <p:spPr bwMode="auto">
          <a:xfrm>
            <a:off x="6084168" y="4929188"/>
            <a:ext cx="27146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Calibri" charset="0"/>
              </a:rPr>
              <a:t>No </a:t>
            </a:r>
            <a:r>
              <a:rPr lang="en-US" dirty="0">
                <a:solidFill>
                  <a:schemeClr val="bg1"/>
                </a:solidFill>
                <a:latin typeface="Calibri" charset="0"/>
              </a:rPr>
              <a:t>se </a:t>
            </a:r>
            <a:r>
              <a:rPr lang="en-US" dirty="0" err="1">
                <a:solidFill>
                  <a:schemeClr val="bg1"/>
                </a:solidFill>
                <a:latin typeface="Calibri" charset="0"/>
              </a:rPr>
              <a:t>toma</a:t>
            </a:r>
            <a:r>
              <a:rPr lang="en-US" dirty="0">
                <a:solidFill>
                  <a:schemeClr val="bg1"/>
                </a:solidFill>
                <a:latin typeface="Calibri" charset="0"/>
              </a:rPr>
              <a:t> en </a:t>
            </a:r>
            <a:r>
              <a:rPr lang="en-US" dirty="0" err="1">
                <a:solidFill>
                  <a:schemeClr val="bg1"/>
                </a:solidFill>
                <a:latin typeface="Calibri" charset="0"/>
              </a:rPr>
              <a:t>cuenta</a:t>
            </a:r>
            <a:r>
              <a:rPr lang="en-US" dirty="0">
                <a:solidFill>
                  <a:schemeClr val="bg1"/>
                </a:solidFill>
                <a:latin typeface="Calibri" charset="0"/>
              </a:rPr>
              <a:t> al </a:t>
            </a:r>
            <a:r>
              <a:rPr lang="en-US" dirty="0" err="1">
                <a:solidFill>
                  <a:schemeClr val="bg1"/>
                </a:solidFill>
                <a:latin typeface="Calibri" charset="0"/>
              </a:rPr>
              <a:t>peatón</a:t>
            </a:r>
            <a:r>
              <a:rPr lang="en-US" dirty="0">
                <a:solidFill>
                  <a:schemeClr val="bg1"/>
                </a:solidFill>
                <a:latin typeface="Calibri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Calibri" charset="0"/>
              </a:rPr>
              <a:t>Que</a:t>
            </a:r>
            <a:r>
              <a:rPr lang="en-US" dirty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charset="0"/>
              </a:rPr>
              <a:t>pase</a:t>
            </a:r>
            <a:r>
              <a:rPr lang="en-US" dirty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charset="0"/>
              </a:rPr>
              <a:t>por</a:t>
            </a:r>
            <a:r>
              <a:rPr lang="en-US" dirty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charset="0"/>
              </a:rPr>
              <a:t>donde</a:t>
            </a:r>
            <a:r>
              <a:rPr lang="en-US" dirty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charset="0"/>
              </a:rPr>
              <a:t>pueda</a:t>
            </a:r>
            <a:r>
              <a:rPr lang="en-US" dirty="0">
                <a:solidFill>
                  <a:schemeClr val="bg1"/>
                </a:solidFill>
                <a:latin typeface="Calibri" charset="0"/>
              </a:rPr>
              <a:t>. Se le </a:t>
            </a:r>
            <a:r>
              <a:rPr lang="en-US" dirty="0" err="1">
                <a:solidFill>
                  <a:schemeClr val="bg1"/>
                </a:solidFill>
                <a:latin typeface="Calibri" charset="0"/>
              </a:rPr>
              <a:t>bloquea</a:t>
            </a:r>
            <a:r>
              <a:rPr lang="en-US" dirty="0">
                <a:solidFill>
                  <a:schemeClr val="bg1"/>
                </a:solidFill>
                <a:latin typeface="Calibri" charset="0"/>
              </a:rPr>
              <a:t> el </a:t>
            </a:r>
            <a:r>
              <a:rPr lang="en-US" dirty="0" err="1">
                <a:solidFill>
                  <a:schemeClr val="bg1"/>
                </a:solidFill>
                <a:latin typeface="Calibri" charset="0"/>
              </a:rPr>
              <a:t>paso</a:t>
            </a:r>
            <a:r>
              <a:rPr lang="en-US" dirty="0">
                <a:solidFill>
                  <a:schemeClr val="bg1"/>
                </a:solidFill>
                <a:latin typeface="Calibri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61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0 CuadroTexto"/>
          <p:cNvSpPr txBox="1">
            <a:spLocks noChangeArrowheads="1"/>
          </p:cNvSpPr>
          <p:nvPr/>
        </p:nvSpPr>
        <p:spPr bwMode="auto">
          <a:xfrm>
            <a:off x="6934200" y="981075"/>
            <a:ext cx="19030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P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 A 100 m ?</a:t>
            </a:r>
          </a:p>
        </p:txBody>
      </p:sp>
    </p:spTree>
    <p:extLst>
      <p:ext uri="{BB962C8B-B14F-4D97-AF65-F5344CB8AC3E}">
        <p14:creationId xmlns:p14="http://schemas.microsoft.com/office/powerpoint/2010/main" val="57699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850</Words>
  <Application>Microsoft Office PowerPoint</Application>
  <PresentationFormat>Presentación en pantalla (4:3)</PresentationFormat>
  <Paragraphs>62</Paragraphs>
  <Slides>19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2" baseType="lpstr">
      <vt:lpstr>Tema de Office</vt:lpstr>
      <vt:lpstr>Diseño personalizado</vt:lpstr>
      <vt:lpstr>Hoja de cálculo</vt:lpstr>
      <vt:lpstr>Presentación de PowerPoint</vt:lpstr>
      <vt:lpstr>Presentación de PowerPoint</vt:lpstr>
      <vt:lpstr>Los problemas asociados al tránsito tienen un alto costo</vt:lpstr>
      <vt:lpstr> Estimación del costo</vt:lpstr>
      <vt:lpstr>El problema</vt:lpstr>
      <vt:lpstr>Las señales de información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Los cuellos de botella</vt:lpstr>
      <vt:lpstr>Cuello de botella 2 congestión:</vt:lpstr>
      <vt:lpstr>Cuello de botella 7 congestión:</vt:lpstr>
      <vt:lpstr>Presentación de PowerPoint</vt:lpstr>
      <vt:lpstr>Las solución</vt:lpstr>
      <vt:lpstr>Las solución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Gladys</dc:creator>
  <cp:lastModifiedBy>Gladys</cp:lastModifiedBy>
  <cp:revision>30</cp:revision>
  <cp:lastPrinted>2011-05-23T23:58:11Z</cp:lastPrinted>
  <dcterms:created xsi:type="dcterms:W3CDTF">2011-05-16T21:57:07Z</dcterms:created>
  <dcterms:modified xsi:type="dcterms:W3CDTF">2011-05-24T00:15:36Z</dcterms:modified>
</cp:coreProperties>
</file>